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6" r:id="rId2"/>
    <p:sldId id="267" r:id="rId3"/>
    <p:sldId id="268" r:id="rId4"/>
    <p:sldId id="271" r:id="rId5"/>
    <p:sldId id="272" r:id="rId6"/>
    <p:sldId id="269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AC242B9-CFAF-4AEC-BA7C-8FEA1495A121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DB914A0-1740-464F-8170-533578406870}" type="datetimeFigureOut">
              <a:rPr lang="sr-Latn-BA" smtClean="0"/>
              <a:t>7.12.2020.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Šuga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BA" sz="3200" dirty="0"/>
              <a:t>(Scabies)</a:t>
            </a:r>
          </a:p>
        </p:txBody>
      </p:sp>
    </p:spTree>
    <p:extLst>
      <p:ext uri="{BB962C8B-B14F-4D97-AF65-F5344CB8AC3E}">
        <p14:creationId xmlns:p14="http://schemas.microsoft.com/office/powerpoint/2010/main" val="65505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r-Latn-BA" dirty="0"/>
              <a:t>Šuga je </a:t>
            </a:r>
            <a:r>
              <a:rPr lang="sr-Latn-BA" dirty="0">
                <a:solidFill>
                  <a:srgbClr val="FF0000"/>
                </a:solidFill>
              </a:rPr>
              <a:t>parazitarno</a:t>
            </a:r>
            <a:r>
              <a:rPr lang="sr-Latn-BA" dirty="0"/>
              <a:t> oboljenje kože</a:t>
            </a:r>
          </a:p>
          <a:p>
            <a:pPr>
              <a:lnSpc>
                <a:spcPct val="150000"/>
              </a:lnSpc>
            </a:pPr>
            <a:r>
              <a:rPr lang="sr-Latn-BA" dirty="0"/>
              <a:t>Rezervoar zaraze je čovek, a prenosi se direktnim,-produženim kontaktom sa zaraženom osobom, ili indirektno-preko zaražene odeće ili posteljine (kolektivni smeštaju su u posebnom riziku-vrtići, studentski i starački domovi...)</a:t>
            </a:r>
          </a:p>
          <a:p>
            <a:pPr>
              <a:lnSpc>
                <a:spcPct val="150000"/>
              </a:lnSpc>
            </a:pPr>
            <a:r>
              <a:rPr lang="sr-Latn-BA" dirty="0"/>
              <a:t>Inkubacija: 4-6 nedelja (a ako je osoba bila prethodno zaražena onda 1-4 dana)</a:t>
            </a:r>
          </a:p>
          <a:p>
            <a:pPr>
              <a:lnSpc>
                <a:spcPct val="150000"/>
              </a:lnSpc>
            </a:pPr>
            <a:r>
              <a:rPr lang="sr-Latn-BA" dirty="0"/>
              <a:t>Osoba je zarazna od momenta kontakta pa sve dok paraziti na koži ne budu u potpunosti uništeni (znači i u periodu inkubacije, kad još nema znakova šuge, osoba je zarazna!)</a:t>
            </a:r>
          </a:p>
          <a:p>
            <a:pPr>
              <a:lnSpc>
                <a:spcPct val="150000"/>
              </a:lnSpc>
            </a:pPr>
            <a:endParaRPr lang="sr-Latn-BA" dirty="0"/>
          </a:p>
          <a:p>
            <a:pPr>
              <a:lnSpc>
                <a:spcPct val="150000"/>
              </a:lnSpc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91685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Simptomi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800600"/>
          </a:xfrm>
        </p:spPr>
        <p:txBody>
          <a:bodyPr/>
          <a:lstStyle/>
          <a:p>
            <a:r>
              <a:rPr lang="sr-Latn-BA" dirty="0"/>
              <a:t>Intezivan </a:t>
            </a:r>
            <a:r>
              <a:rPr lang="sr-Latn-BA" dirty="0">
                <a:solidFill>
                  <a:srgbClr val="FF0000"/>
                </a:solidFill>
              </a:rPr>
              <a:t>svrab</a:t>
            </a:r>
            <a:r>
              <a:rPr lang="sr-Latn-BA" dirty="0"/>
              <a:t> kože (pogotovo noću ili u toploj prostoriji)</a:t>
            </a:r>
          </a:p>
          <a:p>
            <a:r>
              <a:rPr lang="sr-Latn-BA" dirty="0">
                <a:solidFill>
                  <a:srgbClr val="FF0000"/>
                </a:solidFill>
              </a:rPr>
              <a:t>Promene na koži</a:t>
            </a:r>
            <a:r>
              <a:rPr lang="sr-Latn-BA" dirty="0"/>
              <a:t>, pogotovo na koži pregiba (između prstiju, prelaz šake u podlakticu, unutrašnji deo lakta, prepone, zatkolena jama, struk) u vidu crvenih kanalića, papula (kao bubuljice) i plikova (vezikule)</a:t>
            </a:r>
          </a:p>
          <a:p>
            <a:endParaRPr lang="sr-Latn-BA" dirty="0"/>
          </a:p>
          <a:p>
            <a:r>
              <a:rPr lang="sr-Latn-BA" dirty="0"/>
              <a:t>Usled intezivnog češanja može doći do razvoja bakterijske infekcije kože (komlikacija)</a:t>
            </a:r>
          </a:p>
          <a:p>
            <a:endParaRPr lang="sr-Latn-B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0" y="1844824"/>
            <a:ext cx="37147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6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269544" cy="6093588"/>
          </a:xfrm>
        </p:spPr>
      </p:pic>
    </p:spTree>
    <p:extLst>
      <p:ext uri="{BB962C8B-B14F-4D97-AF65-F5344CB8AC3E}">
        <p14:creationId xmlns:p14="http://schemas.microsoft.com/office/powerpoint/2010/main" val="34353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35"/>
            <a:ext cx="6055179" cy="39490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" y="3968234"/>
            <a:ext cx="4181337" cy="28412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06666"/>
            <a:ext cx="4117568" cy="266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Prevencija i terapija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Na vreme prepoznati i izolovati osobe sa šugom</a:t>
            </a:r>
          </a:p>
          <a:p>
            <a:r>
              <a:rPr lang="sr-Latn-BA" dirty="0"/>
              <a:t>Njihovu odeću i posteljinu oprati vrelom vodom i sušenje</a:t>
            </a:r>
          </a:p>
          <a:p>
            <a:r>
              <a:rPr lang="sr-Latn-BA" dirty="0"/>
              <a:t>Terapija se sprovodi skabicidnim sredstvima koje propisuje lekar</a:t>
            </a:r>
          </a:p>
          <a:p>
            <a:endParaRPr lang="sr-Latn-B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356992"/>
            <a:ext cx="3116361" cy="294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7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Vaške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BA" sz="3200" dirty="0"/>
          </a:p>
        </p:txBody>
      </p:sp>
    </p:spTree>
    <p:extLst>
      <p:ext uri="{BB962C8B-B14F-4D97-AF65-F5344CB8AC3E}">
        <p14:creationId xmlns:p14="http://schemas.microsoft.com/office/powerpoint/2010/main" val="62332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r>
              <a:rPr lang="sr-Latn-BA" dirty="0"/>
              <a:t>Vaške su paraziti koji žive na </a:t>
            </a:r>
            <a:r>
              <a:rPr lang="sr-Latn-BA" dirty="0">
                <a:solidFill>
                  <a:srgbClr val="FF0000"/>
                </a:solidFill>
              </a:rPr>
              <a:t>kosi </a:t>
            </a:r>
          </a:p>
          <a:p>
            <a:r>
              <a:rPr lang="sr-Latn-BA" dirty="0"/>
              <a:t>Veoma brzo se kreću po glavi, što izaziva </a:t>
            </a:r>
            <a:r>
              <a:rPr lang="sr-Latn-BA" dirty="0">
                <a:solidFill>
                  <a:srgbClr val="FF0000"/>
                </a:solidFill>
              </a:rPr>
              <a:t>svrab</a:t>
            </a:r>
          </a:p>
          <a:p>
            <a:r>
              <a:rPr lang="sr-Latn-BA" dirty="0"/>
              <a:t>Lako prelaze sa dlake na dlaku (širenje zaraze je zbog toga lako)</a:t>
            </a:r>
          </a:p>
          <a:p>
            <a:r>
              <a:rPr lang="sr-Latn-BA" dirty="0"/>
              <a:t>Vaške ne ulaze pod kožu već ostaju u vlasištu kose odakle se hrane ljudskom krvlju i to nekoliko puta dnevno. Odrasle ženke polažu jajašca (gnjide) na donjem delu vlasišta u blizini kože, obično ne dalje od 1.5 centimetra od korena dlake. Jajašca se veoma čvrsto lepe za vlasište kose.</a:t>
            </a:r>
          </a:p>
          <a:p>
            <a:r>
              <a:rPr lang="sr-Latn-BA" dirty="0"/>
              <a:t>Ne izazivaju bolest!</a:t>
            </a:r>
          </a:p>
          <a:p>
            <a:r>
              <a:rPr lang="sr-Latn-BA" dirty="0"/>
              <a:t>Izvan ljudske kose mogu preživeti svega nekoliko sati</a:t>
            </a:r>
          </a:p>
          <a:p>
            <a:r>
              <a:rPr lang="sr-Latn-BA" dirty="0"/>
              <a:t>Terapija: šišanje, specijalni šamponi</a:t>
            </a:r>
          </a:p>
        </p:txBody>
      </p:sp>
    </p:spTree>
    <p:extLst>
      <p:ext uri="{BB962C8B-B14F-4D97-AF65-F5344CB8AC3E}">
        <p14:creationId xmlns:p14="http://schemas.microsoft.com/office/powerpoint/2010/main" val="22965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4" y="3573016"/>
            <a:ext cx="4170040" cy="3137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260" y="4005064"/>
            <a:ext cx="4629085" cy="25922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83" y="30355"/>
            <a:ext cx="581025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9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106</TotalTime>
  <Words>295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Adjacency</vt:lpstr>
      <vt:lpstr>Šuga</vt:lpstr>
      <vt:lpstr>PowerPoint Presentation</vt:lpstr>
      <vt:lpstr>Simptomi</vt:lpstr>
      <vt:lpstr>PowerPoint Presentation</vt:lpstr>
      <vt:lpstr>PowerPoint Presentation</vt:lpstr>
      <vt:lpstr>Prevencija i terapija</vt:lpstr>
      <vt:lpstr>Vaške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Upala srednjeg uha</dc:title>
  <dc:creator>Ana</dc:creator>
  <cp:lastModifiedBy>Sandra Popovic</cp:lastModifiedBy>
  <cp:revision>22</cp:revision>
  <dcterms:created xsi:type="dcterms:W3CDTF">2016-01-02T13:28:49Z</dcterms:created>
  <dcterms:modified xsi:type="dcterms:W3CDTF">2020-12-07T18:17:06Z</dcterms:modified>
</cp:coreProperties>
</file>